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6" r:id="rId4"/>
    <p:sldId id="263" r:id="rId5"/>
    <p:sldId id="264" r:id="rId6"/>
    <p:sldId id="260" r:id="rId7"/>
    <p:sldId id="261" r:id="rId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9" autoAdjust="0"/>
    <p:restoredTop sz="94660"/>
  </p:normalViewPr>
  <p:slideViewPr>
    <p:cSldViewPr snapToGrid="0">
      <p:cViewPr varScale="1">
        <p:scale>
          <a:sx n="113" d="100"/>
          <a:sy n="113" d="100"/>
        </p:scale>
        <p:origin x="13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EB2B2-775A-498D-96BD-240F894F7D48}"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EB2B2-775A-498D-96BD-240F894F7D48}"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EB2B2-775A-498D-96BD-240F894F7D48}"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4/18/2018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lstStyle/>
          <a:p>
            <a:r>
              <a:rPr lang="en-US" b="1" i="1" dirty="0" smtClean="0">
                <a:solidFill>
                  <a:schemeClr val="accent6">
                    <a:lumMod val="75000"/>
                  </a:schemeClr>
                </a:solidFill>
              </a:rPr>
              <a:t>Woodland Public Schools</a:t>
            </a:r>
            <a:endParaRPr lang="en-US" b="1" i="1" dirty="0">
              <a:solidFill>
                <a:schemeClr val="accent6">
                  <a:lumMod val="75000"/>
                </a:schemeClr>
              </a:solidFill>
            </a:endParaRPr>
          </a:p>
        </p:txBody>
      </p:sp>
      <p:sp>
        <p:nvSpPr>
          <p:cNvPr id="3" name="Subtitle 2"/>
          <p:cNvSpPr>
            <a:spLocks noGrp="1"/>
          </p:cNvSpPr>
          <p:nvPr>
            <p:ph type="subTitle" idx="1"/>
          </p:nvPr>
        </p:nvSpPr>
        <p:spPr>
          <a:xfrm>
            <a:off x="1373745" y="3848668"/>
            <a:ext cx="9144000" cy="1655762"/>
          </a:xfrm>
        </p:spPr>
        <p:txBody>
          <a:bodyPr>
            <a:normAutofit/>
          </a:bodyPr>
          <a:lstStyle/>
          <a:p>
            <a:r>
              <a:rPr lang="en-US" sz="3600" dirty="0" smtClean="0">
                <a:solidFill>
                  <a:schemeClr val="accent6">
                    <a:lumMod val="75000"/>
                  </a:schemeClr>
                </a:solidFill>
              </a:rPr>
              <a:t>Facilities </a:t>
            </a:r>
            <a:r>
              <a:rPr lang="en-US" sz="3600" dirty="0">
                <a:solidFill>
                  <a:schemeClr val="accent6">
                    <a:lumMod val="75000"/>
                  </a:schemeClr>
                </a:solidFill>
              </a:rPr>
              <a:t>and </a:t>
            </a:r>
            <a:r>
              <a:rPr lang="en-US" sz="3600" dirty="0" smtClean="0">
                <a:solidFill>
                  <a:schemeClr val="accent6">
                    <a:lumMod val="75000"/>
                  </a:schemeClr>
                </a:solidFill>
              </a:rPr>
              <a:t>Safety Report</a:t>
            </a:r>
          </a:p>
          <a:p>
            <a:r>
              <a:rPr lang="en-US" sz="3600" dirty="0" smtClean="0">
                <a:solidFill>
                  <a:schemeClr val="accent6">
                    <a:lumMod val="75000"/>
                  </a:schemeClr>
                </a:solidFill>
              </a:rPr>
              <a:t>March 2018  </a:t>
            </a:r>
            <a:endParaRPr lang="en-US" sz="3600" dirty="0">
              <a:solidFill>
                <a:schemeClr val="accent6">
                  <a:lumMod val="75000"/>
                </a:schemeClr>
              </a:solidFill>
            </a:endParaRPr>
          </a:p>
        </p:txBody>
      </p:sp>
    </p:spTree>
    <p:extLst>
      <p:ext uri="{BB962C8B-B14F-4D97-AF65-F5344CB8AC3E}">
        <p14:creationId xmlns:p14="http://schemas.microsoft.com/office/powerpoint/2010/main" val="115624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725" y="154224"/>
            <a:ext cx="11727957" cy="817916"/>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252095" y="2131892"/>
            <a:ext cx="10770832" cy="2640723"/>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title"/>
          </p:nvPr>
        </p:nvSpPr>
        <p:spPr>
          <a:xfrm>
            <a:off x="381729" y="560764"/>
            <a:ext cx="10641198" cy="7049732"/>
          </a:xfrm>
        </p:spPr>
        <p:txBody>
          <a:bodyPr>
            <a:noAutofit/>
          </a:bodyPr>
          <a:lstStyle/>
          <a:p>
            <a:r>
              <a:rPr lang="en-US" sz="1800" dirty="0" smtClean="0">
                <a:latin typeface="Calibri" panose="020F0502020204030204" pitchFamily="34" charset="0"/>
                <a:ea typeface="Calibri" panose="020F0502020204030204" pitchFamily="34" charset="0"/>
                <a:cs typeface="Times New Roman" panose="02020603050405020304" pitchFamily="18" charset="0"/>
              </a:rPr>
              <a:t/>
            </a:r>
            <a:br>
              <a:rPr lang="en-US" sz="1800" dirty="0" smtClean="0">
                <a:latin typeface="Calibri" panose="020F0502020204030204" pitchFamily="34" charset="0"/>
                <a:ea typeface="Calibri" panose="020F0502020204030204" pitchFamily="34" charset="0"/>
                <a:cs typeface="Times New Roman" panose="02020603050405020304" pitchFamily="18" charset="0"/>
              </a:rPr>
            </a:br>
            <a:r>
              <a:rPr lang="en-US" sz="1800" dirty="0" smtClean="0">
                <a:latin typeface="Calibri" panose="020F0502020204030204" pitchFamily="34" charset="0"/>
                <a:ea typeface="Calibri" panose="020F0502020204030204" pitchFamily="34" charset="0"/>
                <a:cs typeface="Times New Roman" panose="02020603050405020304" pitchFamily="18" charset="0"/>
              </a:rPr>
              <a:t/>
            </a:r>
            <a:br>
              <a:rPr lang="en-US" sz="1800" dirty="0" smtClean="0">
                <a:latin typeface="Calibri" panose="020F0502020204030204" pitchFamily="34" charset="0"/>
                <a:ea typeface="Calibri" panose="020F0502020204030204" pitchFamily="34" charset="0"/>
                <a:cs typeface="Times New Roman" panose="02020603050405020304" pitchFamily="18" charset="0"/>
              </a:rPr>
            </a:br>
            <a:r>
              <a:rPr lang="en-US" sz="1800" i="1" dirty="0" smtClean="0">
                <a:latin typeface="Calibri" panose="020F0502020204030204" pitchFamily="34" charset="0"/>
                <a:ea typeface="Calibri" panose="020F0502020204030204" pitchFamily="34" charset="0"/>
                <a:cs typeface="Times New Roman" panose="02020603050405020304" pitchFamily="18" charset="0"/>
              </a:rPr>
              <a:t>	</a:t>
            </a:r>
            <a:endParaRPr lang="en-US" sz="1800" dirty="0"/>
          </a:p>
        </p:txBody>
      </p:sp>
      <p:sp>
        <p:nvSpPr>
          <p:cNvPr id="3" name="Rectangle 2"/>
          <p:cNvSpPr>
            <a:spLocks noChangeArrowheads="1"/>
          </p:cNvSpPr>
          <p:nvPr/>
        </p:nvSpPr>
        <p:spPr bwMode="auto">
          <a:xfrm>
            <a:off x="122531" y="991558"/>
            <a:ext cx="10272713"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700" u="sng" dirty="0" smtClean="0">
                <a:latin typeface="Calibri" panose="020F0502020204030204" pitchFamily="34" charset="0"/>
                <a:ea typeface="Calibri" panose="020F0502020204030204" pitchFamily="34" charset="0"/>
                <a:cs typeface="Times New Roman" panose="02020603050405020304" pitchFamily="18" charset="0"/>
              </a:rPr>
              <a:t>ALICE Training </a:t>
            </a:r>
            <a:r>
              <a:rPr kumimoji="0" lang="en-US" altLang="en-US" sz="17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Admin team overwhelming supported</a:t>
            </a:r>
            <a:r>
              <a:rPr kumimoji="0" lang="en-US" altLang="en-US" sz="1700"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initiating ALICE training at all of the schools. Regardless if the training would </a:t>
            </a:r>
            <a:r>
              <a:rPr lang="en-US" altLang="en-US" sz="1700" dirty="0" smtClean="0">
                <a:latin typeface="Calibri" panose="020F0502020204030204" pitchFamily="34" charset="0"/>
                <a:ea typeface="Calibri" panose="020F0502020204030204" pitchFamily="34" charset="0"/>
                <a:cs typeface="Times New Roman" panose="02020603050405020304" pitchFamily="18" charset="0"/>
              </a:rPr>
              <a:t>be viable if a school emergency existed, the team supported training school staff to empower the employees to make decisions and think outside of the box. I will arrange this training for the Admin Team before the beginning of the 18-19 school year.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700" b="0"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700" u="sng" dirty="0">
                <a:latin typeface="Calibri" panose="020F0502020204030204" pitchFamily="34" charset="0"/>
                <a:ea typeface="Calibri" panose="020F0502020204030204" pitchFamily="34" charset="0"/>
                <a:cs typeface="Times New Roman" panose="02020603050405020304" pitchFamily="18" charset="0"/>
              </a:rPr>
              <a:t>S</a:t>
            </a:r>
            <a:r>
              <a:rPr kumimoji="0" lang="en-US" altLang="en-US" sz="1700" b="0"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olar System, I</a:t>
            </a:r>
            <a:r>
              <a:rPr kumimoji="0" lang="en-US" altLang="en-US" sz="1700" b="0" i="0" u="sng"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nching </a:t>
            </a:r>
            <a:r>
              <a:rPr kumimoji="0" lang="en-US" altLang="en-US" sz="1700" b="0"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Forward</a:t>
            </a:r>
            <a:r>
              <a:rPr kumimoji="0" lang="en-US" altLang="en-US" sz="17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Solar World of Oregon has done a reorganization since the beginning of the year, which has made it difficult</a:t>
            </a:r>
            <a:r>
              <a:rPr kumimoji="0" lang="en-US" altLang="en-US" sz="1700"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 gain steady progress on this project.</a:t>
            </a:r>
            <a:r>
              <a:rPr lang="en-US" altLang="en-US" sz="1700" dirty="0" smtClean="0">
                <a:latin typeface="Calibri" panose="020F0502020204030204" pitchFamily="34" charset="0"/>
                <a:ea typeface="Calibri" panose="020F0502020204030204" pitchFamily="34" charset="0"/>
                <a:cs typeface="Times New Roman" panose="02020603050405020304" pitchFamily="18" charset="0"/>
              </a:rPr>
              <a:t> They have finally sent the MOU for the </a:t>
            </a:r>
            <a:r>
              <a:rPr kumimoji="0" lang="en-US" altLang="en-US" sz="17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system </a:t>
            </a:r>
            <a:r>
              <a:rPr kumimoji="0" lang="en-US" altLang="en-US" sz="17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they are supplying. Once they receive the MOU back from the</a:t>
            </a:r>
            <a:r>
              <a:rPr kumimoji="0" lang="en-US" altLang="en-US" sz="1700"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700"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District, </a:t>
            </a:r>
            <a:r>
              <a:rPr kumimoji="0" lang="en-US" altLang="en-US" sz="1700"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will issue a PO for the panels. They are also currently looking at the other support items, to see what discounts they can apply to </a:t>
            </a:r>
            <a:r>
              <a:rPr lang="en-US" altLang="en-US" sz="1700" dirty="0" smtClean="0">
                <a:latin typeface="Calibri" panose="020F0502020204030204" pitchFamily="34" charset="0"/>
                <a:ea typeface="Calibri" panose="020F0502020204030204" pitchFamily="34" charset="0"/>
                <a:cs typeface="Times New Roman" panose="02020603050405020304" pitchFamily="18" charset="0"/>
              </a:rPr>
              <a:t>them. (inverters, wiring etc.)</a:t>
            </a:r>
            <a:r>
              <a:rPr kumimoji="0" lang="en-US" altLang="en-US" sz="1700"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7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altLang="en-US" sz="1700"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700" b="0" i="0" u="sng"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sng"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Reunification Go Kits</a:t>
            </a:r>
            <a:r>
              <a:rPr kumimoji="0" lang="en-US" altLang="en-US" sz="17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The two reunification</a:t>
            </a:r>
            <a:r>
              <a:rPr kumimoji="0" lang="en-US" altLang="en-US" sz="1700" b="0" i="0" u="none" strike="noStrike" cap="none" normalizeH="0" dirty="0" smtClean="0">
                <a:ln>
                  <a:noFill/>
                </a:ln>
                <a:solidFill>
                  <a:schemeClr val="tx1"/>
                </a:solidFill>
                <a:effectLst/>
                <a:latin typeface="Calibri" panose="020F0502020204030204" pitchFamily="34" charset="0"/>
                <a:cs typeface="Times New Roman" panose="02020603050405020304" pitchFamily="18" charset="0"/>
              </a:rPr>
              <a:t> go kits have been completed. One kit is at the high School (most logical place for an in-school reunification), and the second is located near the District Office at the Middle Schoo</a:t>
            </a:r>
            <a:r>
              <a:rPr lang="en-US" altLang="en-US" sz="1700" dirty="0" smtClean="0">
                <a:latin typeface="Calibri" panose="020F0502020204030204" pitchFamily="34" charset="0"/>
                <a:cs typeface="Times New Roman" panose="02020603050405020304" pitchFamily="18" charset="0"/>
              </a:rPr>
              <a:t>l complex. Each kit contains the recommended supplies for a remote reunification, including pop-up tents, reunification cards in English and Spanish, bull horns, flashlights, safety </a:t>
            </a:r>
            <a:r>
              <a:rPr lang="en-US" altLang="en-US" sz="1700" dirty="0" smtClean="0">
                <a:latin typeface="Calibri" panose="020F0502020204030204" pitchFamily="34" charset="0"/>
                <a:cs typeface="Times New Roman" panose="02020603050405020304" pitchFamily="18" charset="0"/>
              </a:rPr>
              <a:t>tape, </a:t>
            </a:r>
            <a:r>
              <a:rPr lang="en-US" altLang="en-US" sz="1700" dirty="0" smtClean="0">
                <a:latin typeface="Calibri" panose="020F0502020204030204" pitchFamily="34" charset="0"/>
                <a:cs typeface="Times New Roman" panose="02020603050405020304" pitchFamily="18" charset="0"/>
              </a:rPr>
              <a:t>etc.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7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700" u="sng" dirty="0" smtClean="0">
                <a:latin typeface="Calibri" panose="020F0502020204030204" pitchFamily="34" charset="0"/>
                <a:cs typeface="Times New Roman" panose="02020603050405020304" pitchFamily="18" charset="0"/>
              </a:rPr>
              <a:t>New Floor Coating System</a:t>
            </a:r>
            <a:r>
              <a:rPr lang="en-US" altLang="en-US" sz="1700" dirty="0" smtClean="0">
                <a:latin typeface="Calibri" panose="020F0502020204030204" pitchFamily="34" charset="0"/>
                <a:cs typeface="Times New Roman" panose="02020603050405020304" pitchFamily="18" charset="0"/>
              </a:rPr>
              <a:t>  During the spring break, a new floor coating system was demonstrated. This seven layer program is designed to last up to 3 years between complete floor stripping. We currently strip the floor twice a year, which is a very laborious and time consuming process. We will evaluate the success of this program through the rest of the school year, and then roll out a larger test during the summer maintenance window.</a:t>
            </a:r>
            <a:endParaRPr kumimoji="0" lang="en-US" altLang="en-US" sz="17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37688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4696" y="180305"/>
            <a:ext cx="3504677" cy="461665"/>
          </a:xfrm>
          <a:prstGeom prst="rect">
            <a:avLst/>
          </a:prstGeom>
          <a:noFill/>
        </p:spPr>
        <p:txBody>
          <a:bodyPr wrap="none" rtlCol="0">
            <a:spAutoFit/>
          </a:bodyPr>
          <a:lstStyle/>
          <a:p>
            <a:r>
              <a:rPr lang="en-US" sz="2400" i="1" dirty="0" smtClean="0"/>
              <a:t>Facilities Report Continued</a:t>
            </a:r>
            <a:endParaRPr lang="en-US" sz="2400" i="1" dirty="0"/>
          </a:p>
        </p:txBody>
      </p:sp>
      <p:sp>
        <p:nvSpPr>
          <p:cNvPr id="2" name="Rectangle 1"/>
          <p:cNvSpPr/>
          <p:nvPr/>
        </p:nvSpPr>
        <p:spPr>
          <a:xfrm>
            <a:off x="626772" y="3122403"/>
            <a:ext cx="11196034" cy="2072875"/>
          </a:xfrm>
          <a:prstGeom prst="rect">
            <a:avLst/>
          </a:prstGeom>
        </p:spPr>
        <p:txBody>
          <a:bodyPr wrap="square">
            <a:spAutoFit/>
          </a:bodyPr>
          <a:lstStyle/>
          <a:p>
            <a:endParaRPr lang="en-US" dirty="0"/>
          </a:p>
          <a:p>
            <a:endParaRPr lang="en-US" dirty="0" smtClean="0"/>
          </a:p>
          <a:p>
            <a:endParaRPr lang="en-US" dirty="0" smtClean="0"/>
          </a:p>
          <a:p>
            <a:endParaRPr lang="en-US" dirty="0" smtClean="0"/>
          </a:p>
          <a:p>
            <a:endParaRPr lang="en-US" dirty="0" smtClean="0"/>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p:cNvSpPr>
            <a:spLocks noGrp="1"/>
          </p:cNvSpPr>
          <p:nvPr>
            <p:ph sz="half" idx="1"/>
          </p:nvPr>
        </p:nvSpPr>
        <p:spPr>
          <a:xfrm>
            <a:off x="308716" y="918865"/>
            <a:ext cx="10964874" cy="5939135"/>
          </a:xfrm>
        </p:spPr>
        <p:txBody>
          <a:bodyPr>
            <a:normAutofit/>
          </a:bodyPr>
          <a:lstStyle/>
          <a:p>
            <a:pPr marL="0" lvl="0" indent="0" eaLnBrk="0" fontAlgn="base" hangingPunct="0">
              <a:lnSpc>
                <a:spcPct val="100000"/>
              </a:lnSpc>
              <a:spcBef>
                <a:spcPct val="0"/>
              </a:spcBef>
              <a:spcAft>
                <a:spcPct val="0"/>
              </a:spcAft>
              <a:buNone/>
            </a:pPr>
            <a:endParaRPr lang="en-US" altLang="en-US" sz="1800" dirty="0">
              <a:latin typeface="Calibri" panose="020F0502020204030204" pitchFamily="34" charset="0"/>
              <a:cs typeface="Times New Roman" panose="02020603050405020304" pitchFamily="18" charset="0"/>
            </a:endParaRPr>
          </a:p>
          <a:p>
            <a:pPr marL="0" lvl="0" indent="0" eaLnBrk="0" fontAlgn="base" hangingPunct="0">
              <a:lnSpc>
                <a:spcPct val="100000"/>
              </a:lnSpc>
              <a:spcBef>
                <a:spcPct val="0"/>
              </a:spcBef>
              <a:spcAft>
                <a:spcPct val="0"/>
              </a:spcAft>
              <a:buNone/>
            </a:pPr>
            <a:endParaRPr lang="en-US" altLang="en-US" sz="3200" dirty="0">
              <a:latin typeface="Arial" panose="020B0604020202020204" pitchFamily="34" charset="0"/>
            </a:endParaRPr>
          </a:p>
          <a:p>
            <a:pPr marL="0" indent="0">
              <a:buNone/>
            </a:pPr>
            <a:endParaRPr lang="en-US" sz="1800" dirty="0" smtClean="0"/>
          </a:p>
          <a:p>
            <a:pPr marL="0" indent="0">
              <a:buNone/>
            </a:pPr>
            <a:endParaRPr lang="en-US" sz="1800" dirty="0"/>
          </a:p>
          <a:p>
            <a:endParaRPr lang="en-US" sz="1800" dirty="0"/>
          </a:p>
          <a:p>
            <a:endParaRPr lang="en-US" sz="1800" dirty="0"/>
          </a:p>
          <a:p>
            <a:endParaRPr lang="en-US" sz="1800" dirty="0"/>
          </a:p>
          <a:p>
            <a:endParaRPr lang="en-US" sz="1800" dirty="0"/>
          </a:p>
        </p:txBody>
      </p:sp>
      <p:sp>
        <p:nvSpPr>
          <p:cNvPr id="3" name="Rectangle 2"/>
          <p:cNvSpPr/>
          <p:nvPr/>
        </p:nvSpPr>
        <p:spPr>
          <a:xfrm>
            <a:off x="728870" y="1349275"/>
            <a:ext cx="10257182" cy="2308324"/>
          </a:xfrm>
          <a:prstGeom prst="rect">
            <a:avLst/>
          </a:prstGeom>
        </p:spPr>
        <p:txBody>
          <a:bodyPr wrap="square">
            <a:spAutoFit/>
          </a:bodyPr>
          <a:lstStyle/>
          <a:p>
            <a:pPr lvl="0" eaLnBrk="0" fontAlgn="base" hangingPunct="0">
              <a:spcBef>
                <a:spcPct val="0"/>
              </a:spcBef>
              <a:spcAft>
                <a:spcPct val="0"/>
              </a:spcAft>
            </a:pPr>
            <a:r>
              <a:rPr lang="en-US" altLang="en-US" u="sng" dirty="0" smtClean="0">
                <a:latin typeface="Calibri" panose="020F0502020204030204" pitchFamily="34" charset="0"/>
                <a:cs typeface="Times New Roman" panose="02020603050405020304" pitchFamily="18" charset="0"/>
              </a:rPr>
              <a:t>Speed Bumps </a:t>
            </a:r>
            <a:r>
              <a:rPr lang="en-US" altLang="en-US" dirty="0" smtClean="0">
                <a:latin typeface="Calibri" panose="020F0502020204030204" pitchFamily="34" charset="0"/>
                <a:cs typeface="Times New Roman" panose="02020603050405020304" pitchFamily="18" charset="0"/>
              </a:rPr>
              <a:t> There have been numerous complaints regarding excess speed at the Intermediate School. Grounds will be installing eight (8) new speed bumps to address this issue.  </a:t>
            </a:r>
          </a:p>
          <a:p>
            <a:pPr lvl="0" eaLnBrk="0" fontAlgn="base" hangingPunct="0">
              <a:spcBef>
                <a:spcPct val="0"/>
              </a:spcBef>
              <a:spcAft>
                <a:spcPct val="0"/>
              </a:spcAft>
            </a:pPr>
            <a:endParaRPr lang="en-US" altLang="en-US" dirty="0">
              <a:latin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en-US" altLang="en-US" u="sng" dirty="0" smtClean="0">
                <a:latin typeface="Calibri" panose="020F0502020204030204" pitchFamily="34" charset="0"/>
                <a:cs typeface="Times New Roman" panose="02020603050405020304" pitchFamily="18" charset="0"/>
              </a:rPr>
              <a:t>School Staff - Safety Training Meetings</a:t>
            </a:r>
            <a:r>
              <a:rPr lang="en-US" altLang="en-US" dirty="0" smtClean="0">
                <a:latin typeface="Calibri" panose="020F0502020204030204" pitchFamily="34" charset="0"/>
                <a:cs typeface="Times New Roman" panose="02020603050405020304" pitchFamily="18" charset="0"/>
              </a:rPr>
              <a:t>.  All of the school teaching staff (excluding 1 school) have completed the newest training presentation, designed to acclimate all staff on the schools new policies and procedures.  This training provides detailed explanations of the reunification program, Incident Command System, and details on school emergencies.  </a:t>
            </a:r>
          </a:p>
          <a:p>
            <a:pPr lvl="0" eaLnBrk="0" fontAlgn="base" hangingPunct="0">
              <a:spcBef>
                <a:spcPct val="0"/>
              </a:spcBef>
              <a:spcAft>
                <a:spcPct val="0"/>
              </a:spcAft>
            </a:pPr>
            <a:endParaRPr lang="en-US" altLang="en-US"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2643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313610"/>
            <a:ext cx="10515600" cy="626548"/>
          </a:xfrm>
        </p:spPr>
        <p:txBody>
          <a:bodyPr>
            <a:normAutofit/>
          </a:bodyPr>
          <a:lstStyle/>
          <a:p>
            <a:r>
              <a:rPr lang="en-US" sz="2800" b="1" dirty="0" smtClean="0"/>
              <a:t>FACILITY CHARTS – </a:t>
            </a:r>
            <a:r>
              <a:rPr lang="en-US" sz="2400" i="1" dirty="0" smtClean="0"/>
              <a:t>POWER COST AND WORK ORDER STATUS</a:t>
            </a:r>
            <a:endParaRPr lang="en-US" sz="2400" i="1" dirty="0"/>
          </a:p>
        </p:txBody>
      </p:sp>
      <p:pic>
        <p:nvPicPr>
          <p:cNvPr id="4" name="Picture 3"/>
          <p:cNvPicPr>
            <a:picLocks noChangeAspect="1"/>
          </p:cNvPicPr>
          <p:nvPr/>
        </p:nvPicPr>
        <p:blipFill>
          <a:blip r:embed="rId2"/>
          <a:stretch>
            <a:fillRect/>
          </a:stretch>
        </p:blipFill>
        <p:spPr>
          <a:xfrm>
            <a:off x="5948013" y="1289204"/>
            <a:ext cx="5909832" cy="4055527"/>
          </a:xfrm>
          <a:prstGeom prst="rect">
            <a:avLst/>
          </a:prstGeom>
        </p:spPr>
      </p:pic>
      <p:pic>
        <p:nvPicPr>
          <p:cNvPr id="9" name="Picture 8"/>
          <p:cNvPicPr>
            <a:picLocks noChangeAspect="1"/>
          </p:cNvPicPr>
          <p:nvPr/>
        </p:nvPicPr>
        <p:blipFill>
          <a:blip r:embed="rId3"/>
          <a:stretch>
            <a:fillRect/>
          </a:stretch>
        </p:blipFill>
        <p:spPr>
          <a:xfrm>
            <a:off x="222687" y="1289205"/>
            <a:ext cx="5585175" cy="4055527"/>
          </a:xfrm>
          <a:prstGeom prst="rect">
            <a:avLst/>
          </a:prstGeom>
        </p:spPr>
      </p:pic>
    </p:spTree>
    <p:extLst>
      <p:ext uri="{BB962C8B-B14F-4D97-AF65-F5344CB8AC3E}">
        <p14:creationId xmlns:p14="http://schemas.microsoft.com/office/powerpoint/2010/main" val="407893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97" y="385761"/>
            <a:ext cx="10515600" cy="626548"/>
          </a:xfrm>
        </p:spPr>
        <p:txBody>
          <a:bodyPr>
            <a:normAutofit fontScale="90000"/>
          </a:bodyPr>
          <a:lstStyle/>
          <a:p>
            <a:r>
              <a:rPr lang="en-US" sz="2800" b="1" dirty="0" smtClean="0"/>
              <a:t>FACILITY CHARTS – </a:t>
            </a:r>
            <a:br>
              <a:rPr lang="en-US" sz="2800" b="1" dirty="0" smtClean="0"/>
            </a:br>
            <a:r>
              <a:rPr lang="en-US" sz="2800" b="1" dirty="0" smtClean="0"/>
              <a:t>WATER USAGE</a:t>
            </a:r>
            <a:br>
              <a:rPr lang="en-US" sz="2800" b="1" dirty="0" smtClean="0"/>
            </a:br>
            <a:r>
              <a:rPr lang="en-US" sz="2800" i="1" dirty="0" smtClean="0"/>
              <a:t>WHS, WIS, WMS, WPS</a:t>
            </a:r>
            <a:endParaRPr lang="en-US" sz="2800" i="1" dirty="0"/>
          </a:p>
        </p:txBody>
      </p:sp>
      <p:sp>
        <p:nvSpPr>
          <p:cNvPr id="3" name="TextBox 2"/>
          <p:cNvSpPr txBox="1"/>
          <p:nvPr/>
        </p:nvSpPr>
        <p:spPr>
          <a:xfrm>
            <a:off x="8370007" y="353466"/>
            <a:ext cx="3572516" cy="830997"/>
          </a:xfrm>
          <a:prstGeom prst="rect">
            <a:avLst/>
          </a:prstGeom>
          <a:noFill/>
        </p:spPr>
        <p:txBody>
          <a:bodyPr wrap="none" rtlCol="0">
            <a:spAutoFit/>
          </a:bodyPr>
          <a:lstStyle/>
          <a:p>
            <a:r>
              <a:rPr lang="en-US" sz="1600" dirty="0" smtClean="0"/>
              <a:t>Water charts are updated every two</a:t>
            </a:r>
          </a:p>
          <a:p>
            <a:r>
              <a:rPr lang="en-US" sz="1600" dirty="0" smtClean="0"/>
              <a:t>months. The next update to these charts</a:t>
            </a:r>
          </a:p>
          <a:p>
            <a:r>
              <a:rPr lang="en-US" sz="1600" dirty="0"/>
              <a:t>i</a:t>
            </a:r>
            <a:r>
              <a:rPr lang="en-US" sz="1600" dirty="0" smtClean="0"/>
              <a:t>s </a:t>
            </a:r>
            <a:r>
              <a:rPr lang="en-US" sz="1600" dirty="0" smtClean="0"/>
              <a:t>in May 2018</a:t>
            </a:r>
            <a:endParaRPr lang="en-US" sz="1600" dirty="0"/>
          </a:p>
        </p:txBody>
      </p:sp>
      <p:sp>
        <p:nvSpPr>
          <p:cNvPr id="13" name="TextBox 12"/>
          <p:cNvSpPr txBox="1"/>
          <p:nvPr/>
        </p:nvSpPr>
        <p:spPr>
          <a:xfrm flipH="1">
            <a:off x="4077475" y="3794758"/>
            <a:ext cx="3873435" cy="1569660"/>
          </a:xfrm>
          <a:prstGeom prst="rect">
            <a:avLst/>
          </a:prstGeom>
          <a:noFill/>
        </p:spPr>
        <p:txBody>
          <a:bodyPr wrap="square" rtlCol="0">
            <a:spAutoFit/>
          </a:bodyPr>
          <a:lstStyle/>
          <a:p>
            <a:pPr algn="just"/>
            <a:r>
              <a:rPr lang="en-US" sz="1600" dirty="0" smtClean="0"/>
              <a:t>The WMS chart includes 755 Park St. high and low flow, </a:t>
            </a:r>
            <a:r>
              <a:rPr lang="en-US" sz="1600" dirty="0" smtClean="0"/>
              <a:t>BO and Team </a:t>
            </a:r>
            <a:r>
              <a:rPr lang="en-US" sz="1600" dirty="0" smtClean="0"/>
              <a:t>High, PIT House, bus barn, athletic field and DO. All of these meters are totaled on the WMS graph; but, each data point is recorded separately, to aid in identifying leaks. </a:t>
            </a:r>
            <a:endParaRPr lang="en-US" sz="1600" dirty="0"/>
          </a:p>
        </p:txBody>
      </p:sp>
      <p:pic>
        <p:nvPicPr>
          <p:cNvPr id="4" name="Picture 3"/>
          <p:cNvPicPr>
            <a:picLocks noChangeAspect="1"/>
          </p:cNvPicPr>
          <p:nvPr/>
        </p:nvPicPr>
        <p:blipFill>
          <a:blip r:embed="rId2"/>
          <a:stretch>
            <a:fillRect/>
          </a:stretch>
        </p:blipFill>
        <p:spPr>
          <a:xfrm>
            <a:off x="329388" y="1428749"/>
            <a:ext cx="3624541" cy="2366009"/>
          </a:xfrm>
          <a:prstGeom prst="rect">
            <a:avLst/>
          </a:prstGeom>
        </p:spPr>
      </p:pic>
      <p:pic>
        <p:nvPicPr>
          <p:cNvPr id="6" name="Picture 5"/>
          <p:cNvPicPr>
            <a:picLocks noChangeAspect="1"/>
          </p:cNvPicPr>
          <p:nvPr/>
        </p:nvPicPr>
        <p:blipFill>
          <a:blip r:embed="rId3"/>
          <a:stretch>
            <a:fillRect/>
          </a:stretch>
        </p:blipFill>
        <p:spPr>
          <a:xfrm>
            <a:off x="218797" y="3966912"/>
            <a:ext cx="3735132" cy="2276726"/>
          </a:xfrm>
          <a:prstGeom prst="rect">
            <a:avLst/>
          </a:prstGeom>
        </p:spPr>
      </p:pic>
      <p:pic>
        <p:nvPicPr>
          <p:cNvPr id="7" name="Picture 6"/>
          <p:cNvPicPr>
            <a:picLocks noChangeAspect="1"/>
          </p:cNvPicPr>
          <p:nvPr/>
        </p:nvPicPr>
        <p:blipFill>
          <a:blip r:embed="rId4"/>
          <a:stretch>
            <a:fillRect/>
          </a:stretch>
        </p:blipFill>
        <p:spPr>
          <a:xfrm>
            <a:off x="4164806" y="699035"/>
            <a:ext cx="3786104" cy="2750155"/>
          </a:xfrm>
          <a:prstGeom prst="rect">
            <a:avLst/>
          </a:prstGeom>
        </p:spPr>
      </p:pic>
      <p:pic>
        <p:nvPicPr>
          <p:cNvPr id="15" name="Picture 14"/>
          <p:cNvPicPr>
            <a:picLocks noChangeAspect="1"/>
          </p:cNvPicPr>
          <p:nvPr/>
        </p:nvPicPr>
        <p:blipFill>
          <a:blip r:embed="rId5"/>
          <a:stretch>
            <a:fillRect/>
          </a:stretch>
        </p:blipFill>
        <p:spPr>
          <a:xfrm>
            <a:off x="8161787" y="1428750"/>
            <a:ext cx="3796851" cy="2366009"/>
          </a:xfrm>
          <a:prstGeom prst="rect">
            <a:avLst/>
          </a:prstGeom>
        </p:spPr>
      </p:pic>
      <p:pic>
        <p:nvPicPr>
          <p:cNvPr id="16" name="Picture 15"/>
          <p:cNvPicPr>
            <a:picLocks noChangeAspect="1"/>
          </p:cNvPicPr>
          <p:nvPr/>
        </p:nvPicPr>
        <p:blipFill>
          <a:blip r:embed="rId6"/>
          <a:stretch>
            <a:fillRect/>
          </a:stretch>
        </p:blipFill>
        <p:spPr>
          <a:xfrm>
            <a:off x="8161787" y="4007566"/>
            <a:ext cx="3796851" cy="2236072"/>
          </a:xfrm>
          <a:prstGeom prst="rect">
            <a:avLst/>
          </a:prstGeom>
        </p:spPr>
      </p:pic>
    </p:spTree>
    <p:extLst>
      <p:ext uri="{BB962C8B-B14F-4D97-AF65-F5344CB8AC3E}">
        <p14:creationId xmlns:p14="http://schemas.microsoft.com/office/powerpoint/2010/main" val="169595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312109" y="1244436"/>
            <a:ext cx="10986797" cy="2893100"/>
          </a:xfrm>
          <a:prstGeom prst="rect">
            <a:avLst/>
          </a:prstGeom>
          <a:noFill/>
        </p:spPr>
        <p:txBody>
          <a:bodyPr wrap="square" rtlCol="0">
            <a:spAutoFit/>
          </a:bodyPr>
          <a:lstStyle/>
          <a:p>
            <a:endParaRPr lang="en-US" sz="2000" dirty="0"/>
          </a:p>
          <a:p>
            <a:r>
              <a:rPr lang="en-US" u="sng" dirty="0" smtClean="0"/>
              <a:t>Accidents/Incidents </a:t>
            </a:r>
          </a:p>
          <a:p>
            <a:r>
              <a:rPr lang="en-US" dirty="0" smtClean="0"/>
              <a:t>There were 2 student and 10 staff accidents/incidents for the month.  </a:t>
            </a:r>
          </a:p>
          <a:p>
            <a:r>
              <a:rPr lang="en-US" dirty="0" smtClean="0"/>
              <a:t>   </a:t>
            </a:r>
            <a:endParaRPr lang="en-US" u="sng" dirty="0" smtClean="0"/>
          </a:p>
          <a:p>
            <a:r>
              <a:rPr lang="en-US" u="sng" dirty="0" smtClean="0"/>
              <a:t>Staff Accidents/Incidents (10)</a:t>
            </a:r>
          </a:p>
          <a:p>
            <a:pPr marL="342900" indent="-342900">
              <a:buFont typeface="Arial" panose="020B0604020202020204" pitchFamily="34" charset="0"/>
              <a:buChar char="•"/>
            </a:pPr>
            <a:r>
              <a:rPr lang="en-US" dirty="0" smtClean="0"/>
              <a:t>WPS  - All staff incident were the result of student behavior at the primary school.  </a:t>
            </a:r>
          </a:p>
          <a:p>
            <a:endParaRPr lang="en-US" dirty="0"/>
          </a:p>
          <a:p>
            <a:r>
              <a:rPr lang="en-US" u="sng" dirty="0" smtClean="0"/>
              <a:t>Student Accidents/Injuries (2) </a:t>
            </a:r>
            <a:r>
              <a:rPr lang="en-US" dirty="0" smtClean="0"/>
              <a:t> </a:t>
            </a:r>
          </a:p>
          <a:p>
            <a:pPr marL="342900" indent="-342900">
              <a:buFont typeface="Arial" panose="020B0604020202020204" pitchFamily="34" charset="0"/>
              <a:buChar char="•"/>
            </a:pPr>
            <a:r>
              <a:rPr lang="en-US" dirty="0"/>
              <a:t>WPS  - Student went under play structure and cut head (3 </a:t>
            </a:r>
            <a:r>
              <a:rPr lang="en-US" dirty="0" smtClean="0"/>
              <a:t>staples).</a:t>
            </a:r>
            <a:endParaRPr lang="en-US" dirty="0"/>
          </a:p>
          <a:p>
            <a:pPr marL="342900" indent="-342900">
              <a:buFont typeface="Arial" panose="020B0604020202020204" pitchFamily="34" charset="0"/>
              <a:buChar char="•"/>
            </a:pPr>
            <a:r>
              <a:rPr lang="en-US" dirty="0" smtClean="0"/>
              <a:t>WHS – Student fell on stairs hurt wrist. </a:t>
            </a:r>
            <a:endParaRPr lang="en-US" sz="2000" b="1" u="sng" dirty="0"/>
          </a:p>
        </p:txBody>
      </p:sp>
      <p:sp>
        <p:nvSpPr>
          <p:cNvPr id="5" name="TextBox 4"/>
          <p:cNvSpPr txBox="1"/>
          <p:nvPr/>
        </p:nvSpPr>
        <p:spPr>
          <a:xfrm>
            <a:off x="312109" y="467672"/>
            <a:ext cx="2559227" cy="523220"/>
          </a:xfrm>
          <a:prstGeom prst="rect">
            <a:avLst/>
          </a:prstGeom>
          <a:noFill/>
        </p:spPr>
        <p:txBody>
          <a:bodyPr wrap="none" rtlCol="0">
            <a:spAutoFit/>
          </a:bodyPr>
          <a:lstStyle/>
          <a:p>
            <a:r>
              <a:rPr lang="en-US" sz="2800" i="1" dirty="0" smtClean="0"/>
              <a:t>SAFETY  REPORT</a:t>
            </a:r>
            <a:endParaRPr lang="en-US" sz="2800" i="1" dirty="0"/>
          </a:p>
        </p:txBody>
      </p:sp>
    </p:spTree>
    <p:extLst>
      <p:ext uri="{BB962C8B-B14F-4D97-AF65-F5344CB8AC3E}">
        <p14:creationId xmlns:p14="http://schemas.microsoft.com/office/powerpoint/2010/main" val="319331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12110" y="0"/>
            <a:ext cx="2549609" cy="523220"/>
          </a:xfrm>
          <a:prstGeom prst="rect">
            <a:avLst/>
          </a:prstGeom>
          <a:noFill/>
        </p:spPr>
        <p:txBody>
          <a:bodyPr wrap="none" rtlCol="0">
            <a:spAutoFit/>
          </a:bodyPr>
          <a:lstStyle/>
          <a:p>
            <a:r>
              <a:rPr lang="en-US" sz="2800" i="1" dirty="0" smtClean="0"/>
              <a:t>SAFETY CHARTS </a:t>
            </a:r>
            <a:endParaRPr lang="en-US" sz="2800" i="1" dirty="0"/>
          </a:p>
        </p:txBody>
      </p:sp>
      <p:pic>
        <p:nvPicPr>
          <p:cNvPr id="6" name="Picture 5"/>
          <p:cNvPicPr>
            <a:picLocks noChangeAspect="1"/>
          </p:cNvPicPr>
          <p:nvPr/>
        </p:nvPicPr>
        <p:blipFill>
          <a:blip r:embed="rId2"/>
          <a:stretch>
            <a:fillRect/>
          </a:stretch>
        </p:blipFill>
        <p:spPr>
          <a:xfrm>
            <a:off x="5676808" y="3289265"/>
            <a:ext cx="838384" cy="279469"/>
          </a:xfrm>
          <a:prstGeom prst="rect">
            <a:avLst/>
          </a:prstGeom>
        </p:spPr>
      </p:pic>
      <p:pic>
        <p:nvPicPr>
          <p:cNvPr id="2" name="Picture 1"/>
          <p:cNvPicPr>
            <a:picLocks noChangeAspect="1"/>
          </p:cNvPicPr>
          <p:nvPr/>
        </p:nvPicPr>
        <p:blipFill>
          <a:blip r:embed="rId3"/>
          <a:stretch>
            <a:fillRect/>
          </a:stretch>
        </p:blipFill>
        <p:spPr>
          <a:xfrm>
            <a:off x="1146219" y="739889"/>
            <a:ext cx="4729247" cy="2950720"/>
          </a:xfrm>
          <a:prstGeom prst="rect">
            <a:avLst/>
          </a:prstGeom>
        </p:spPr>
      </p:pic>
      <p:pic>
        <p:nvPicPr>
          <p:cNvPr id="3" name="Picture 2"/>
          <p:cNvPicPr>
            <a:picLocks noChangeAspect="1"/>
          </p:cNvPicPr>
          <p:nvPr/>
        </p:nvPicPr>
        <p:blipFill>
          <a:blip r:embed="rId4"/>
          <a:stretch>
            <a:fillRect/>
          </a:stretch>
        </p:blipFill>
        <p:spPr>
          <a:xfrm>
            <a:off x="6386403" y="739889"/>
            <a:ext cx="4908369" cy="2950720"/>
          </a:xfrm>
          <a:prstGeom prst="rect">
            <a:avLst/>
          </a:prstGeom>
        </p:spPr>
      </p:pic>
      <p:pic>
        <p:nvPicPr>
          <p:cNvPr id="4" name="Picture 3"/>
          <p:cNvPicPr>
            <a:picLocks noChangeAspect="1"/>
          </p:cNvPicPr>
          <p:nvPr/>
        </p:nvPicPr>
        <p:blipFill>
          <a:blip r:embed="rId5"/>
          <a:stretch>
            <a:fillRect/>
          </a:stretch>
        </p:blipFill>
        <p:spPr>
          <a:xfrm>
            <a:off x="1146220" y="3907278"/>
            <a:ext cx="4729247" cy="2874326"/>
          </a:xfrm>
          <a:prstGeom prst="rect">
            <a:avLst/>
          </a:prstGeom>
        </p:spPr>
      </p:pic>
      <p:pic>
        <p:nvPicPr>
          <p:cNvPr id="5" name="Picture 4"/>
          <p:cNvPicPr>
            <a:picLocks noChangeAspect="1"/>
          </p:cNvPicPr>
          <p:nvPr/>
        </p:nvPicPr>
        <p:blipFill>
          <a:blip r:embed="rId6"/>
          <a:stretch>
            <a:fillRect/>
          </a:stretch>
        </p:blipFill>
        <p:spPr>
          <a:xfrm>
            <a:off x="6386403" y="3931664"/>
            <a:ext cx="4908369" cy="2849940"/>
          </a:xfrm>
          <a:prstGeom prst="rect">
            <a:avLst/>
          </a:prstGeom>
        </p:spPr>
      </p:pic>
    </p:spTree>
    <p:extLst>
      <p:ext uri="{BB962C8B-B14F-4D97-AF65-F5344CB8AC3E}">
        <p14:creationId xmlns:p14="http://schemas.microsoft.com/office/powerpoint/2010/main" val="1249180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34940</TotalTime>
  <Words>571</Words>
  <Application>Microsoft Office PowerPoint</Application>
  <PresentationFormat>Widescreen</PresentationFormat>
  <Paragraphs>51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Woodland Public Schools</vt:lpstr>
      <vt:lpstr>   </vt:lpstr>
      <vt:lpstr>PowerPoint Presentation</vt:lpstr>
      <vt:lpstr>FACILITY CHARTS – POWER COST AND WORK ORDER STATUS</vt:lpstr>
      <vt:lpstr>FACILITY CHARTS –  WATER USAGE WHS, WIS, WMS, WPS</vt:lpstr>
      <vt:lpstr>PowerPoint Presentation</vt:lpstr>
      <vt:lpstr>PowerPoint Presentation</vt:lpstr>
    </vt:vector>
  </TitlesOfParts>
  <Company>Woodland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Galloway, Nicole</cp:lastModifiedBy>
  <cp:revision>374</cp:revision>
  <cp:lastPrinted>2018-01-11T23:46:39Z</cp:lastPrinted>
  <dcterms:created xsi:type="dcterms:W3CDTF">2016-04-19T23:51:26Z</dcterms:created>
  <dcterms:modified xsi:type="dcterms:W3CDTF">2018-04-18T21:29:14Z</dcterms:modified>
</cp:coreProperties>
</file>